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8b6511720b_0_8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8b6511720b_0_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 name="Shape 78"/>
        <p:cNvGrpSpPr/>
        <p:nvPr/>
      </p:nvGrpSpPr>
      <p:grpSpPr>
        <a:xfrm>
          <a:off x="0" y="0"/>
          <a:ext cx="0" cy="0"/>
          <a:chOff x="0" y="0"/>
          <a:chExt cx="0" cy="0"/>
        </a:xfrm>
      </p:grpSpPr>
      <p:sp>
        <p:nvSpPr>
          <p:cNvPr id="79" name="Google Shape;79;g8a43684127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0" name="Google Shape;80;g8a43684127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g8a43684127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8a43684127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g8a43684127_0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1" name="Google Shape;111;g8a43684127_0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Each Episode post</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g8a43684127_0_4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7" name="Google Shape;127;g8a43684127_0_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g8a43684127_0_9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7" name="Google Shape;137;g8a43684127_0_9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g8b6511720b_0_10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2" name="Google Shape;152;g8b6511720b_0_10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g8b6511720b_0_1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8" name="Google Shape;158;g8b6511720b_0_1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Wireframe for “My House In the Middle of the Void”</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Colin Bergen</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nvSpPr>
        <p:spPr>
          <a:xfrm>
            <a:off x="280750" y="0"/>
            <a:ext cx="8677200" cy="1533900"/>
          </a:xfrm>
          <a:prstGeom prst="rect">
            <a:avLst/>
          </a:prstGeom>
          <a:no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4200"/>
          </a:p>
          <a:p>
            <a:pPr indent="0" lvl="0" marL="0" rtl="0" algn="ctr">
              <a:spcBef>
                <a:spcPts val="0"/>
              </a:spcBef>
              <a:spcAft>
                <a:spcPts val="0"/>
              </a:spcAft>
              <a:buNone/>
            </a:pPr>
            <a:r>
              <a:rPr lang="en" sz="4200"/>
              <a:t>Header</a:t>
            </a:r>
            <a:endParaRPr sz="4200"/>
          </a:p>
        </p:txBody>
      </p:sp>
      <p:sp>
        <p:nvSpPr>
          <p:cNvPr id="61" name="Google Shape;61;p14"/>
          <p:cNvSpPr txBox="1"/>
          <p:nvPr/>
        </p:nvSpPr>
        <p:spPr>
          <a:xfrm>
            <a:off x="2449743" y="1310093"/>
            <a:ext cx="4339200" cy="223800"/>
          </a:xfrm>
          <a:prstGeom prst="rect">
            <a:avLst/>
          </a:prstGeom>
          <a:noFill/>
          <a:ln cap="flat" cmpd="sng" w="9525">
            <a:solidFill>
              <a:srgbClr val="434343"/>
            </a:solidFill>
            <a:prstDash val="solid"/>
            <a:round/>
            <a:headEnd len="sm" w="sm" type="none"/>
            <a:tailEnd len="sm" w="sm" type="none"/>
          </a:ln>
        </p:spPr>
        <p:txBody>
          <a:bodyPr anchorCtr="0" anchor="ctr" bIns="91425" lIns="91425" spcFirstLastPara="1" rIns="91425" wrap="square" tIns="91425">
            <a:noAutofit/>
          </a:bodyPr>
          <a:lstStyle/>
          <a:p>
            <a:pPr indent="0" lvl="0" marL="1828800" rtl="0" algn="l">
              <a:spcBef>
                <a:spcPts val="0"/>
              </a:spcBef>
              <a:spcAft>
                <a:spcPts val="0"/>
              </a:spcAft>
              <a:buNone/>
            </a:pPr>
            <a:r>
              <a:rPr lang="en"/>
              <a:t>Tagline</a:t>
            </a:r>
            <a:endParaRPr/>
          </a:p>
        </p:txBody>
      </p:sp>
      <p:sp>
        <p:nvSpPr>
          <p:cNvPr id="62" name="Google Shape;62;p14"/>
          <p:cNvSpPr txBox="1"/>
          <p:nvPr/>
        </p:nvSpPr>
        <p:spPr>
          <a:xfrm>
            <a:off x="7984363" y="1533900"/>
            <a:ext cx="990900" cy="342000"/>
          </a:xfrm>
          <a:prstGeom prst="rect">
            <a:avLst/>
          </a:prstGeom>
          <a:solidFill>
            <a:srgbClr val="999999"/>
          </a:solid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 sz="1100"/>
              <a:t>Search Icon</a:t>
            </a:r>
            <a:endParaRPr sz="1100"/>
          </a:p>
        </p:txBody>
      </p:sp>
      <p:sp>
        <p:nvSpPr>
          <p:cNvPr id="63" name="Google Shape;63;p14"/>
          <p:cNvSpPr txBox="1"/>
          <p:nvPr/>
        </p:nvSpPr>
        <p:spPr>
          <a:xfrm>
            <a:off x="280738" y="1875900"/>
            <a:ext cx="8677200" cy="471900"/>
          </a:xfrm>
          <a:prstGeom prst="rect">
            <a:avLst/>
          </a:prstGeom>
          <a:solidFill>
            <a:srgbClr val="999999"/>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Search Bar</a:t>
            </a:r>
            <a:endParaRPr/>
          </a:p>
        </p:txBody>
      </p:sp>
      <p:sp>
        <p:nvSpPr>
          <p:cNvPr id="64" name="Google Shape;64;p14"/>
          <p:cNvSpPr txBox="1"/>
          <p:nvPr/>
        </p:nvSpPr>
        <p:spPr>
          <a:xfrm>
            <a:off x="298062" y="1533900"/>
            <a:ext cx="1809000" cy="342000"/>
          </a:xfrm>
          <a:prstGeom prst="rect">
            <a:avLst/>
          </a:prstGeom>
          <a:no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lang="en">
                <a:highlight>
                  <a:srgbClr val="FFFF00"/>
                </a:highlight>
              </a:rPr>
              <a:t>Home</a:t>
            </a:r>
            <a:endParaRPr>
              <a:highlight>
                <a:srgbClr val="FFFF00"/>
              </a:highlight>
            </a:endParaRPr>
          </a:p>
        </p:txBody>
      </p:sp>
      <p:sp>
        <p:nvSpPr>
          <p:cNvPr id="65" name="Google Shape;65;p14"/>
          <p:cNvSpPr txBox="1"/>
          <p:nvPr/>
        </p:nvSpPr>
        <p:spPr>
          <a:xfrm>
            <a:off x="2282148" y="1533900"/>
            <a:ext cx="1809000" cy="342000"/>
          </a:xfrm>
          <a:prstGeom prst="rect">
            <a:avLst/>
          </a:prstGeom>
          <a:no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lang="en"/>
              <a:t>About</a:t>
            </a:r>
            <a:endParaRPr/>
          </a:p>
        </p:txBody>
      </p:sp>
      <p:sp>
        <p:nvSpPr>
          <p:cNvPr id="66" name="Google Shape;66;p14"/>
          <p:cNvSpPr txBox="1"/>
          <p:nvPr/>
        </p:nvSpPr>
        <p:spPr>
          <a:xfrm>
            <a:off x="4175157" y="1533900"/>
            <a:ext cx="1809000" cy="342000"/>
          </a:xfrm>
          <a:prstGeom prst="rect">
            <a:avLst/>
          </a:prstGeom>
          <a:no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lang="en"/>
              <a:t>Listen</a:t>
            </a:r>
            <a:endParaRPr/>
          </a:p>
        </p:txBody>
      </p:sp>
      <p:sp>
        <p:nvSpPr>
          <p:cNvPr id="67" name="Google Shape;67;p14"/>
          <p:cNvSpPr txBox="1"/>
          <p:nvPr/>
        </p:nvSpPr>
        <p:spPr>
          <a:xfrm>
            <a:off x="6055007" y="1533900"/>
            <a:ext cx="1809000" cy="342000"/>
          </a:xfrm>
          <a:prstGeom prst="rect">
            <a:avLst/>
          </a:prstGeom>
          <a:no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lang="en"/>
              <a:t>Transcripts</a:t>
            </a:r>
            <a:endParaRPr/>
          </a:p>
        </p:txBody>
      </p:sp>
      <p:sp>
        <p:nvSpPr>
          <p:cNvPr id="68" name="Google Shape;68;p14"/>
          <p:cNvSpPr txBox="1"/>
          <p:nvPr/>
        </p:nvSpPr>
        <p:spPr>
          <a:xfrm>
            <a:off x="3940300" y="0"/>
            <a:ext cx="1447800" cy="876300"/>
          </a:xfrm>
          <a:prstGeom prst="rect">
            <a:avLst/>
          </a:prstGeom>
          <a:no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Site logo: An open window with a black background.</a:t>
            </a:r>
            <a:endParaRPr/>
          </a:p>
        </p:txBody>
      </p:sp>
      <p:sp>
        <p:nvSpPr>
          <p:cNvPr id="69" name="Google Shape;69;p14"/>
          <p:cNvSpPr txBox="1"/>
          <p:nvPr/>
        </p:nvSpPr>
        <p:spPr>
          <a:xfrm>
            <a:off x="6388803" y="2347800"/>
            <a:ext cx="2133900" cy="2556300"/>
          </a:xfrm>
          <a:prstGeom prst="rect">
            <a:avLst/>
          </a:prstGeom>
          <a:no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
              <a:t>Image of a door</a:t>
            </a:r>
            <a:endParaRPr/>
          </a:p>
        </p:txBody>
      </p:sp>
      <p:sp>
        <p:nvSpPr>
          <p:cNvPr id="70" name="Google Shape;70;p14"/>
          <p:cNvSpPr txBox="1"/>
          <p:nvPr/>
        </p:nvSpPr>
        <p:spPr>
          <a:xfrm>
            <a:off x="7600385" y="2419809"/>
            <a:ext cx="6972900" cy="810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1" name="Google Shape;71;p14"/>
          <p:cNvSpPr/>
          <p:nvPr/>
        </p:nvSpPr>
        <p:spPr>
          <a:xfrm>
            <a:off x="8254992" y="3463938"/>
            <a:ext cx="180900" cy="2115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14"/>
          <p:cNvSpPr/>
          <p:nvPr/>
        </p:nvSpPr>
        <p:spPr>
          <a:xfrm>
            <a:off x="6663660" y="2671840"/>
            <a:ext cx="596700" cy="8100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14"/>
          <p:cNvSpPr/>
          <p:nvPr/>
        </p:nvSpPr>
        <p:spPr>
          <a:xfrm>
            <a:off x="7600385" y="2671840"/>
            <a:ext cx="596700" cy="8100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14"/>
          <p:cNvSpPr/>
          <p:nvPr/>
        </p:nvSpPr>
        <p:spPr>
          <a:xfrm>
            <a:off x="6663660" y="3859987"/>
            <a:ext cx="596700" cy="8100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14"/>
          <p:cNvSpPr/>
          <p:nvPr/>
        </p:nvSpPr>
        <p:spPr>
          <a:xfrm>
            <a:off x="7600385" y="3859987"/>
            <a:ext cx="596700" cy="8100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14"/>
          <p:cNvSpPr txBox="1"/>
          <p:nvPr/>
        </p:nvSpPr>
        <p:spPr>
          <a:xfrm>
            <a:off x="298050" y="2347950"/>
            <a:ext cx="5895300" cy="2556300"/>
          </a:xfrm>
          <a:prstGeom prst="rect">
            <a:avLst/>
          </a:prstGeom>
          <a:no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In Character Introduction/ Description of the Series</a:t>
            </a:r>
            <a:endParaRPr/>
          </a:p>
        </p:txBody>
      </p:sp>
      <p:sp>
        <p:nvSpPr>
          <p:cNvPr id="77" name="Google Shape;77;p14"/>
          <p:cNvSpPr txBox="1"/>
          <p:nvPr/>
        </p:nvSpPr>
        <p:spPr>
          <a:xfrm>
            <a:off x="301750" y="4838700"/>
            <a:ext cx="8363100" cy="342000"/>
          </a:xfrm>
          <a:prstGeom prst="rect">
            <a:avLst/>
          </a:prstGeom>
          <a:no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lang="en"/>
              <a:t>Footer</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1" name="Shape 81"/>
        <p:cNvGrpSpPr/>
        <p:nvPr/>
      </p:nvGrpSpPr>
      <p:grpSpPr>
        <a:xfrm>
          <a:off x="0" y="0"/>
          <a:ext cx="0" cy="0"/>
          <a:chOff x="0" y="0"/>
          <a:chExt cx="0" cy="0"/>
        </a:xfrm>
      </p:grpSpPr>
      <p:sp>
        <p:nvSpPr>
          <p:cNvPr id="82" name="Google Shape;82;p15"/>
          <p:cNvSpPr txBox="1"/>
          <p:nvPr/>
        </p:nvSpPr>
        <p:spPr>
          <a:xfrm>
            <a:off x="335625" y="173000"/>
            <a:ext cx="8627700" cy="1116900"/>
          </a:xfrm>
          <a:prstGeom prst="rect">
            <a:avLst/>
          </a:prstGeom>
          <a:no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4200"/>
              <a:t>Header</a:t>
            </a:r>
            <a:endParaRPr sz="4200"/>
          </a:p>
        </p:txBody>
      </p:sp>
      <p:sp>
        <p:nvSpPr>
          <p:cNvPr id="83" name="Google Shape;83;p15"/>
          <p:cNvSpPr txBox="1"/>
          <p:nvPr/>
        </p:nvSpPr>
        <p:spPr>
          <a:xfrm>
            <a:off x="2439156" y="953518"/>
            <a:ext cx="4299900" cy="252300"/>
          </a:xfrm>
          <a:prstGeom prst="rect">
            <a:avLst/>
          </a:prstGeom>
          <a:noFill/>
          <a:ln cap="flat" cmpd="sng" w="9525">
            <a:solidFill>
              <a:srgbClr val="434343"/>
            </a:solidFill>
            <a:prstDash val="solid"/>
            <a:round/>
            <a:headEnd len="sm" w="sm" type="none"/>
            <a:tailEnd len="sm" w="sm" type="none"/>
          </a:ln>
        </p:spPr>
        <p:txBody>
          <a:bodyPr anchorCtr="0" anchor="ctr" bIns="91425" lIns="91425" spcFirstLastPara="1" rIns="91425" wrap="square" tIns="91425">
            <a:noAutofit/>
          </a:bodyPr>
          <a:lstStyle/>
          <a:p>
            <a:pPr indent="0" lvl="0" marL="1828800" rtl="0" algn="l">
              <a:spcBef>
                <a:spcPts val="0"/>
              </a:spcBef>
              <a:spcAft>
                <a:spcPts val="0"/>
              </a:spcAft>
              <a:buNone/>
            </a:pPr>
            <a:r>
              <a:rPr lang="en"/>
              <a:t>Tagline</a:t>
            </a:r>
            <a:endParaRPr/>
          </a:p>
        </p:txBody>
      </p:sp>
      <p:sp>
        <p:nvSpPr>
          <p:cNvPr id="84" name="Google Shape;84;p15"/>
          <p:cNvSpPr txBox="1"/>
          <p:nvPr/>
        </p:nvSpPr>
        <p:spPr>
          <a:xfrm>
            <a:off x="357950" y="1933350"/>
            <a:ext cx="5884200" cy="2691000"/>
          </a:xfrm>
          <a:prstGeom prst="rect">
            <a:avLst/>
          </a:prstGeom>
          <a:no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
              <a:t>Written by…</a:t>
            </a:r>
            <a:endParaRPr/>
          </a:p>
          <a:p>
            <a:pPr indent="-317500" lvl="0" marL="457200" rtl="0" algn="l">
              <a:spcBef>
                <a:spcPts val="0"/>
              </a:spcBef>
              <a:spcAft>
                <a:spcPts val="0"/>
              </a:spcAft>
              <a:buSzPts val="1400"/>
              <a:buChar char="●"/>
            </a:pPr>
            <a:r>
              <a:rPr lang="en"/>
              <a:t>CAST:</a:t>
            </a:r>
            <a:endParaRPr/>
          </a:p>
          <a:p>
            <a:pPr indent="-317500" lvl="1" marL="914400" rtl="0" algn="l">
              <a:spcBef>
                <a:spcPts val="0"/>
              </a:spcBef>
              <a:spcAft>
                <a:spcPts val="0"/>
              </a:spcAft>
              <a:buSzPts val="1400"/>
              <a:buChar char="○"/>
            </a:pPr>
            <a:r>
              <a:rPr lang="en"/>
              <a:t>Mr. So and So: Colin Bergen [Linked to my about page on my main website]</a:t>
            </a:r>
            <a:endParaRPr/>
          </a:p>
        </p:txBody>
      </p:sp>
      <p:sp>
        <p:nvSpPr>
          <p:cNvPr id="85" name="Google Shape;85;p15"/>
          <p:cNvSpPr txBox="1"/>
          <p:nvPr/>
        </p:nvSpPr>
        <p:spPr>
          <a:xfrm>
            <a:off x="6383625" y="1933350"/>
            <a:ext cx="2365200" cy="2580900"/>
          </a:xfrm>
          <a:prstGeom prst="rect">
            <a:avLst/>
          </a:prstGeom>
          <a:no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
              <a:t>SIlhouetted</a:t>
            </a:r>
            <a:r>
              <a:rPr lang="en"/>
              <a:t> Image of Me</a:t>
            </a:r>
            <a:endParaRPr/>
          </a:p>
        </p:txBody>
      </p:sp>
      <p:sp>
        <p:nvSpPr>
          <p:cNvPr id="86" name="Google Shape;86;p15"/>
          <p:cNvSpPr txBox="1"/>
          <p:nvPr/>
        </p:nvSpPr>
        <p:spPr>
          <a:xfrm>
            <a:off x="6969525" y="2296488"/>
            <a:ext cx="1779300" cy="440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15"/>
          <p:cNvSpPr txBox="1"/>
          <p:nvPr/>
        </p:nvSpPr>
        <p:spPr>
          <a:xfrm>
            <a:off x="335625" y="1289900"/>
            <a:ext cx="1809000" cy="342000"/>
          </a:xfrm>
          <a:prstGeom prst="rect">
            <a:avLst/>
          </a:prstGeom>
          <a:no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lang="en"/>
              <a:t>Home</a:t>
            </a:r>
            <a:endParaRPr/>
          </a:p>
        </p:txBody>
      </p:sp>
      <p:sp>
        <p:nvSpPr>
          <p:cNvPr id="88" name="Google Shape;88;p15"/>
          <p:cNvSpPr txBox="1"/>
          <p:nvPr/>
        </p:nvSpPr>
        <p:spPr>
          <a:xfrm>
            <a:off x="2319711" y="1289900"/>
            <a:ext cx="1809000" cy="342000"/>
          </a:xfrm>
          <a:prstGeom prst="rect">
            <a:avLst/>
          </a:prstGeom>
          <a:no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lang="en">
                <a:highlight>
                  <a:srgbClr val="FFFF00"/>
                </a:highlight>
              </a:rPr>
              <a:t>About</a:t>
            </a:r>
            <a:endParaRPr>
              <a:highlight>
                <a:srgbClr val="FFFF00"/>
              </a:highlight>
            </a:endParaRPr>
          </a:p>
        </p:txBody>
      </p:sp>
      <p:sp>
        <p:nvSpPr>
          <p:cNvPr id="89" name="Google Shape;89;p15"/>
          <p:cNvSpPr txBox="1"/>
          <p:nvPr/>
        </p:nvSpPr>
        <p:spPr>
          <a:xfrm>
            <a:off x="4212719" y="1289900"/>
            <a:ext cx="1809000" cy="342000"/>
          </a:xfrm>
          <a:prstGeom prst="rect">
            <a:avLst/>
          </a:prstGeom>
          <a:no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lang="en"/>
              <a:t>Listen</a:t>
            </a:r>
            <a:endParaRPr/>
          </a:p>
        </p:txBody>
      </p:sp>
      <p:sp>
        <p:nvSpPr>
          <p:cNvPr id="90" name="Google Shape;90;p15"/>
          <p:cNvSpPr txBox="1"/>
          <p:nvPr/>
        </p:nvSpPr>
        <p:spPr>
          <a:xfrm>
            <a:off x="7972413" y="1289900"/>
            <a:ext cx="990900" cy="342000"/>
          </a:xfrm>
          <a:prstGeom prst="rect">
            <a:avLst/>
          </a:prstGeom>
          <a:no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 sz="1100"/>
              <a:t>Search Icon</a:t>
            </a:r>
            <a:endParaRPr sz="1100"/>
          </a:p>
        </p:txBody>
      </p:sp>
      <p:sp>
        <p:nvSpPr>
          <p:cNvPr id="91" name="Google Shape;91;p15"/>
          <p:cNvSpPr txBox="1"/>
          <p:nvPr/>
        </p:nvSpPr>
        <p:spPr>
          <a:xfrm>
            <a:off x="257025" y="4624425"/>
            <a:ext cx="8784900" cy="519000"/>
          </a:xfrm>
          <a:prstGeom prst="rect">
            <a:avLst/>
          </a:prstGeom>
          <a:no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Footer</a:t>
            </a:r>
            <a:endParaRPr/>
          </a:p>
        </p:txBody>
      </p:sp>
      <p:sp>
        <p:nvSpPr>
          <p:cNvPr id="92" name="Google Shape;92;p15"/>
          <p:cNvSpPr txBox="1"/>
          <p:nvPr/>
        </p:nvSpPr>
        <p:spPr>
          <a:xfrm>
            <a:off x="6092569" y="1289900"/>
            <a:ext cx="1809000" cy="342000"/>
          </a:xfrm>
          <a:prstGeom prst="rect">
            <a:avLst/>
          </a:prstGeom>
          <a:no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lang="en"/>
              <a:t>Transcripts</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16"/>
          <p:cNvSpPr txBox="1"/>
          <p:nvPr/>
        </p:nvSpPr>
        <p:spPr>
          <a:xfrm>
            <a:off x="343325" y="98525"/>
            <a:ext cx="8677200" cy="990900"/>
          </a:xfrm>
          <a:prstGeom prst="rect">
            <a:avLst/>
          </a:prstGeom>
          <a:no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4200"/>
              <a:t>Header</a:t>
            </a:r>
            <a:endParaRPr sz="4200"/>
          </a:p>
        </p:txBody>
      </p:sp>
      <p:sp>
        <p:nvSpPr>
          <p:cNvPr id="98" name="Google Shape;98;p16"/>
          <p:cNvSpPr txBox="1"/>
          <p:nvPr/>
        </p:nvSpPr>
        <p:spPr>
          <a:xfrm>
            <a:off x="2458393" y="865618"/>
            <a:ext cx="4339200" cy="223800"/>
          </a:xfrm>
          <a:prstGeom prst="rect">
            <a:avLst/>
          </a:prstGeom>
          <a:noFill/>
          <a:ln cap="flat" cmpd="sng" w="9525">
            <a:solidFill>
              <a:srgbClr val="434343"/>
            </a:solidFill>
            <a:prstDash val="solid"/>
            <a:round/>
            <a:headEnd len="sm" w="sm" type="none"/>
            <a:tailEnd len="sm" w="sm" type="none"/>
          </a:ln>
        </p:spPr>
        <p:txBody>
          <a:bodyPr anchorCtr="0" anchor="ctr" bIns="91425" lIns="91425" spcFirstLastPara="1" rIns="91425" wrap="square" tIns="91425">
            <a:noAutofit/>
          </a:bodyPr>
          <a:lstStyle/>
          <a:p>
            <a:pPr indent="0" lvl="0" marL="1828800" rtl="0" algn="l">
              <a:spcBef>
                <a:spcPts val="0"/>
              </a:spcBef>
              <a:spcAft>
                <a:spcPts val="0"/>
              </a:spcAft>
              <a:buNone/>
            </a:pPr>
            <a:r>
              <a:rPr lang="en"/>
              <a:t>Tagline</a:t>
            </a:r>
            <a:endParaRPr/>
          </a:p>
        </p:txBody>
      </p:sp>
      <p:sp>
        <p:nvSpPr>
          <p:cNvPr id="99" name="Google Shape;99;p16"/>
          <p:cNvSpPr txBox="1"/>
          <p:nvPr/>
        </p:nvSpPr>
        <p:spPr>
          <a:xfrm>
            <a:off x="356825" y="1903250"/>
            <a:ext cx="1910100" cy="2084400"/>
          </a:xfrm>
          <a:prstGeom prst="rect">
            <a:avLst/>
          </a:prstGeom>
          <a:no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
              <a:t>Episode 1 Title</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Description:</a:t>
            </a:r>
            <a:endParaRPr/>
          </a:p>
        </p:txBody>
      </p:sp>
      <p:sp>
        <p:nvSpPr>
          <p:cNvPr id="100" name="Google Shape;100;p16"/>
          <p:cNvSpPr txBox="1"/>
          <p:nvPr/>
        </p:nvSpPr>
        <p:spPr>
          <a:xfrm>
            <a:off x="2509805" y="1903250"/>
            <a:ext cx="1910100" cy="2084400"/>
          </a:xfrm>
          <a:prstGeom prst="rect">
            <a:avLst/>
          </a:prstGeom>
          <a:no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
              <a:t>Episode 2 Title</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Description:</a:t>
            </a:r>
            <a:endParaRPr/>
          </a:p>
        </p:txBody>
      </p:sp>
      <p:sp>
        <p:nvSpPr>
          <p:cNvPr id="101" name="Google Shape;101;p16"/>
          <p:cNvSpPr txBox="1"/>
          <p:nvPr/>
        </p:nvSpPr>
        <p:spPr>
          <a:xfrm>
            <a:off x="4662785" y="1903250"/>
            <a:ext cx="1910100" cy="2084400"/>
          </a:xfrm>
          <a:prstGeom prst="rect">
            <a:avLst/>
          </a:prstGeom>
          <a:no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
              <a:t>Episode 3 Title</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Description:</a:t>
            </a:r>
            <a:endParaRPr/>
          </a:p>
        </p:txBody>
      </p:sp>
      <p:sp>
        <p:nvSpPr>
          <p:cNvPr id="102" name="Google Shape;102;p16"/>
          <p:cNvSpPr txBox="1"/>
          <p:nvPr/>
        </p:nvSpPr>
        <p:spPr>
          <a:xfrm>
            <a:off x="6880085" y="1903250"/>
            <a:ext cx="1910100" cy="2084400"/>
          </a:xfrm>
          <a:prstGeom prst="rect">
            <a:avLst/>
          </a:prstGeom>
          <a:no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
              <a:t>Episode 4 Title</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Description:</a:t>
            </a:r>
            <a:endParaRPr/>
          </a:p>
        </p:txBody>
      </p:sp>
      <p:sp>
        <p:nvSpPr>
          <p:cNvPr id="103" name="Google Shape;103;p16"/>
          <p:cNvSpPr txBox="1"/>
          <p:nvPr/>
        </p:nvSpPr>
        <p:spPr>
          <a:xfrm>
            <a:off x="235550" y="4372775"/>
            <a:ext cx="8784900" cy="707700"/>
          </a:xfrm>
          <a:prstGeom prst="rect">
            <a:avLst/>
          </a:prstGeom>
          <a:no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Footer</a:t>
            </a:r>
            <a:endParaRPr/>
          </a:p>
        </p:txBody>
      </p:sp>
      <p:sp>
        <p:nvSpPr>
          <p:cNvPr id="104" name="Google Shape;104;p16"/>
          <p:cNvSpPr txBox="1"/>
          <p:nvPr/>
        </p:nvSpPr>
        <p:spPr>
          <a:xfrm>
            <a:off x="8029625" y="1089425"/>
            <a:ext cx="990900" cy="342000"/>
          </a:xfrm>
          <a:prstGeom prst="rect">
            <a:avLst/>
          </a:prstGeom>
          <a:no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 sz="1100"/>
              <a:t>Search Icon</a:t>
            </a:r>
            <a:endParaRPr sz="1100"/>
          </a:p>
        </p:txBody>
      </p:sp>
      <p:sp>
        <p:nvSpPr>
          <p:cNvPr id="105" name="Google Shape;105;p16"/>
          <p:cNvSpPr txBox="1"/>
          <p:nvPr/>
        </p:nvSpPr>
        <p:spPr>
          <a:xfrm>
            <a:off x="343325" y="1089425"/>
            <a:ext cx="1809000" cy="342000"/>
          </a:xfrm>
          <a:prstGeom prst="rect">
            <a:avLst/>
          </a:prstGeom>
          <a:no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lang="en"/>
              <a:t>Home</a:t>
            </a:r>
            <a:endParaRPr/>
          </a:p>
        </p:txBody>
      </p:sp>
      <p:sp>
        <p:nvSpPr>
          <p:cNvPr id="106" name="Google Shape;106;p16"/>
          <p:cNvSpPr txBox="1"/>
          <p:nvPr/>
        </p:nvSpPr>
        <p:spPr>
          <a:xfrm>
            <a:off x="2327411" y="1089425"/>
            <a:ext cx="1809000" cy="342000"/>
          </a:xfrm>
          <a:prstGeom prst="rect">
            <a:avLst/>
          </a:prstGeom>
          <a:no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lang="en"/>
              <a:t>About</a:t>
            </a:r>
            <a:endParaRPr/>
          </a:p>
        </p:txBody>
      </p:sp>
      <p:sp>
        <p:nvSpPr>
          <p:cNvPr id="107" name="Google Shape;107;p16"/>
          <p:cNvSpPr txBox="1"/>
          <p:nvPr/>
        </p:nvSpPr>
        <p:spPr>
          <a:xfrm>
            <a:off x="4220419" y="1089425"/>
            <a:ext cx="1809000" cy="342000"/>
          </a:xfrm>
          <a:prstGeom prst="rect">
            <a:avLst/>
          </a:prstGeom>
          <a:no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lang="en">
                <a:highlight>
                  <a:srgbClr val="FFFF00"/>
                </a:highlight>
              </a:rPr>
              <a:t>Listen</a:t>
            </a:r>
            <a:endParaRPr>
              <a:highlight>
                <a:srgbClr val="FFFF00"/>
              </a:highlight>
            </a:endParaRPr>
          </a:p>
        </p:txBody>
      </p:sp>
      <p:sp>
        <p:nvSpPr>
          <p:cNvPr id="108" name="Google Shape;108;p16"/>
          <p:cNvSpPr txBox="1"/>
          <p:nvPr/>
        </p:nvSpPr>
        <p:spPr>
          <a:xfrm>
            <a:off x="6100269" y="1089425"/>
            <a:ext cx="1809000" cy="342000"/>
          </a:xfrm>
          <a:prstGeom prst="rect">
            <a:avLst/>
          </a:prstGeom>
          <a:no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lang="en"/>
              <a:t>Transcripts</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17"/>
          <p:cNvSpPr txBox="1"/>
          <p:nvPr/>
        </p:nvSpPr>
        <p:spPr>
          <a:xfrm>
            <a:off x="343325" y="98525"/>
            <a:ext cx="8981400" cy="1179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17"/>
          <p:cNvSpPr txBox="1"/>
          <p:nvPr/>
        </p:nvSpPr>
        <p:spPr>
          <a:xfrm>
            <a:off x="343325" y="98525"/>
            <a:ext cx="8706300" cy="990900"/>
          </a:xfrm>
          <a:prstGeom prst="rect">
            <a:avLst/>
          </a:prstGeom>
          <a:no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4200"/>
              <a:t>Header</a:t>
            </a:r>
            <a:endParaRPr sz="4200"/>
          </a:p>
        </p:txBody>
      </p:sp>
      <p:sp>
        <p:nvSpPr>
          <p:cNvPr id="115" name="Google Shape;115;p17"/>
          <p:cNvSpPr txBox="1"/>
          <p:nvPr/>
        </p:nvSpPr>
        <p:spPr>
          <a:xfrm>
            <a:off x="2458393" y="865618"/>
            <a:ext cx="4339200" cy="223800"/>
          </a:xfrm>
          <a:prstGeom prst="rect">
            <a:avLst/>
          </a:prstGeom>
          <a:noFill/>
          <a:ln cap="flat" cmpd="sng" w="9525">
            <a:solidFill>
              <a:srgbClr val="434343"/>
            </a:solidFill>
            <a:prstDash val="solid"/>
            <a:round/>
            <a:headEnd len="sm" w="sm" type="none"/>
            <a:tailEnd len="sm" w="sm" type="none"/>
          </a:ln>
        </p:spPr>
        <p:txBody>
          <a:bodyPr anchorCtr="0" anchor="ctr" bIns="91425" lIns="91425" spcFirstLastPara="1" rIns="91425" wrap="square" tIns="91425">
            <a:noAutofit/>
          </a:bodyPr>
          <a:lstStyle/>
          <a:p>
            <a:pPr indent="0" lvl="0" marL="1828800" rtl="0" algn="l">
              <a:spcBef>
                <a:spcPts val="0"/>
              </a:spcBef>
              <a:spcAft>
                <a:spcPts val="0"/>
              </a:spcAft>
              <a:buNone/>
            </a:pPr>
            <a:r>
              <a:rPr lang="en"/>
              <a:t>Tagline</a:t>
            </a:r>
            <a:endParaRPr/>
          </a:p>
        </p:txBody>
      </p:sp>
      <p:sp>
        <p:nvSpPr>
          <p:cNvPr id="116" name="Google Shape;116;p17"/>
          <p:cNvSpPr txBox="1"/>
          <p:nvPr/>
        </p:nvSpPr>
        <p:spPr>
          <a:xfrm>
            <a:off x="343325" y="1667125"/>
            <a:ext cx="5851500" cy="2673900"/>
          </a:xfrm>
          <a:prstGeom prst="rect">
            <a:avLst/>
          </a:prstGeom>
          <a:no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Brief Episode Description</a:t>
            </a:r>
            <a:endParaRPr/>
          </a:p>
        </p:txBody>
      </p:sp>
      <p:sp>
        <p:nvSpPr>
          <p:cNvPr id="117" name="Google Shape;117;p17"/>
          <p:cNvSpPr txBox="1"/>
          <p:nvPr/>
        </p:nvSpPr>
        <p:spPr>
          <a:xfrm>
            <a:off x="343325" y="4435724"/>
            <a:ext cx="5851500" cy="529800"/>
          </a:xfrm>
          <a:prstGeom prst="rect">
            <a:avLst/>
          </a:prstGeom>
          <a:no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Playhead/Playbar</a:t>
            </a:r>
            <a:endParaRPr/>
          </a:p>
        </p:txBody>
      </p:sp>
      <p:sp>
        <p:nvSpPr>
          <p:cNvPr id="118" name="Google Shape;118;p17"/>
          <p:cNvSpPr txBox="1"/>
          <p:nvPr/>
        </p:nvSpPr>
        <p:spPr>
          <a:xfrm>
            <a:off x="6790694" y="1915075"/>
            <a:ext cx="1940100" cy="440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p17"/>
          <p:cNvSpPr txBox="1"/>
          <p:nvPr/>
        </p:nvSpPr>
        <p:spPr>
          <a:xfrm>
            <a:off x="6194825" y="1667125"/>
            <a:ext cx="2949300" cy="3298500"/>
          </a:xfrm>
          <a:prstGeom prst="rect">
            <a:avLst/>
          </a:prstGeom>
          <a:noFill/>
          <a:ln cap="flat" cmpd="sng" w="9525">
            <a:solidFill>
              <a:srgbClr val="43434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Image Related to Episode</a:t>
            </a:r>
            <a:endParaRPr/>
          </a:p>
        </p:txBody>
      </p:sp>
      <p:sp>
        <p:nvSpPr>
          <p:cNvPr id="120" name="Google Shape;120;p17"/>
          <p:cNvSpPr txBox="1"/>
          <p:nvPr/>
        </p:nvSpPr>
        <p:spPr>
          <a:xfrm>
            <a:off x="8029625" y="1089425"/>
            <a:ext cx="990900" cy="342000"/>
          </a:xfrm>
          <a:prstGeom prst="rect">
            <a:avLst/>
          </a:prstGeom>
          <a:no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 sz="1100"/>
              <a:t>Search Icon</a:t>
            </a:r>
            <a:endParaRPr sz="1100"/>
          </a:p>
        </p:txBody>
      </p:sp>
      <p:sp>
        <p:nvSpPr>
          <p:cNvPr id="121" name="Google Shape;121;p17"/>
          <p:cNvSpPr txBox="1"/>
          <p:nvPr/>
        </p:nvSpPr>
        <p:spPr>
          <a:xfrm>
            <a:off x="343325" y="1089425"/>
            <a:ext cx="1809000" cy="342000"/>
          </a:xfrm>
          <a:prstGeom prst="rect">
            <a:avLst/>
          </a:prstGeom>
          <a:no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lang="en"/>
              <a:t>Home</a:t>
            </a:r>
            <a:endParaRPr/>
          </a:p>
        </p:txBody>
      </p:sp>
      <p:sp>
        <p:nvSpPr>
          <p:cNvPr id="122" name="Google Shape;122;p17"/>
          <p:cNvSpPr txBox="1"/>
          <p:nvPr/>
        </p:nvSpPr>
        <p:spPr>
          <a:xfrm>
            <a:off x="2327411" y="1089425"/>
            <a:ext cx="1809000" cy="342000"/>
          </a:xfrm>
          <a:prstGeom prst="rect">
            <a:avLst/>
          </a:prstGeom>
          <a:no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lang="en"/>
              <a:t>About</a:t>
            </a:r>
            <a:endParaRPr/>
          </a:p>
        </p:txBody>
      </p:sp>
      <p:sp>
        <p:nvSpPr>
          <p:cNvPr id="123" name="Google Shape;123;p17"/>
          <p:cNvSpPr txBox="1"/>
          <p:nvPr/>
        </p:nvSpPr>
        <p:spPr>
          <a:xfrm>
            <a:off x="4220419" y="1089425"/>
            <a:ext cx="1809000" cy="342000"/>
          </a:xfrm>
          <a:prstGeom prst="rect">
            <a:avLst/>
          </a:prstGeom>
          <a:no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lang="en"/>
              <a:t>Listen</a:t>
            </a:r>
            <a:endParaRPr/>
          </a:p>
        </p:txBody>
      </p:sp>
      <p:sp>
        <p:nvSpPr>
          <p:cNvPr id="124" name="Google Shape;124;p17"/>
          <p:cNvSpPr txBox="1"/>
          <p:nvPr/>
        </p:nvSpPr>
        <p:spPr>
          <a:xfrm>
            <a:off x="6100269" y="1089425"/>
            <a:ext cx="1809000" cy="342000"/>
          </a:xfrm>
          <a:prstGeom prst="rect">
            <a:avLst/>
          </a:prstGeom>
          <a:no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lang="en"/>
              <a:t>Transcripts</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 name="Shape 128"/>
        <p:cNvGrpSpPr/>
        <p:nvPr/>
      </p:nvGrpSpPr>
      <p:grpSpPr>
        <a:xfrm>
          <a:off x="0" y="0"/>
          <a:ext cx="0" cy="0"/>
          <a:chOff x="0" y="0"/>
          <a:chExt cx="0" cy="0"/>
        </a:xfrm>
      </p:grpSpPr>
      <p:sp>
        <p:nvSpPr>
          <p:cNvPr id="129" name="Google Shape;129;p18"/>
          <p:cNvSpPr txBox="1"/>
          <p:nvPr/>
        </p:nvSpPr>
        <p:spPr>
          <a:xfrm>
            <a:off x="327800" y="1903250"/>
            <a:ext cx="8367900" cy="2689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0" name="Google Shape;130;p18"/>
          <p:cNvSpPr txBox="1"/>
          <p:nvPr/>
        </p:nvSpPr>
        <p:spPr>
          <a:xfrm>
            <a:off x="353750" y="4372775"/>
            <a:ext cx="8666700" cy="707700"/>
          </a:xfrm>
          <a:prstGeom prst="rect">
            <a:avLst/>
          </a:prstGeom>
          <a:no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Footer</a:t>
            </a:r>
            <a:endParaRPr/>
          </a:p>
        </p:txBody>
      </p:sp>
      <p:sp>
        <p:nvSpPr>
          <p:cNvPr id="131" name="Google Shape;131;p18"/>
          <p:cNvSpPr txBox="1"/>
          <p:nvPr/>
        </p:nvSpPr>
        <p:spPr>
          <a:xfrm>
            <a:off x="327800" y="1321275"/>
            <a:ext cx="8666700" cy="2784000"/>
          </a:xfrm>
          <a:prstGeom prst="rect">
            <a:avLst/>
          </a:prstGeom>
          <a:no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
              <a:t>Comment section.</a:t>
            </a:r>
            <a:endParaRPr/>
          </a:p>
        </p:txBody>
      </p:sp>
      <p:sp>
        <p:nvSpPr>
          <p:cNvPr id="132" name="Google Shape;132;p18"/>
          <p:cNvSpPr txBox="1"/>
          <p:nvPr/>
        </p:nvSpPr>
        <p:spPr>
          <a:xfrm>
            <a:off x="327800" y="0"/>
            <a:ext cx="5580000" cy="529800"/>
          </a:xfrm>
          <a:prstGeom prst="rect">
            <a:avLst/>
          </a:prstGeom>
          <a:no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Playhead/Playbar</a:t>
            </a:r>
            <a:endParaRPr/>
          </a:p>
        </p:txBody>
      </p:sp>
      <p:sp>
        <p:nvSpPr>
          <p:cNvPr id="133" name="Google Shape;133;p18"/>
          <p:cNvSpPr txBox="1"/>
          <p:nvPr/>
        </p:nvSpPr>
        <p:spPr>
          <a:xfrm>
            <a:off x="327800" y="786475"/>
            <a:ext cx="5064900" cy="456000"/>
          </a:xfrm>
          <a:prstGeom prst="rect">
            <a:avLst/>
          </a:prstGeom>
          <a:no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
              <a:t>“Leave a Comment”</a:t>
            </a:r>
            <a:endParaRPr/>
          </a:p>
        </p:txBody>
      </p:sp>
      <p:sp>
        <p:nvSpPr>
          <p:cNvPr id="134" name="Google Shape;134;p18"/>
          <p:cNvSpPr txBox="1"/>
          <p:nvPr/>
        </p:nvSpPr>
        <p:spPr>
          <a:xfrm>
            <a:off x="5907800" y="0"/>
            <a:ext cx="2949300" cy="529800"/>
          </a:xfrm>
          <a:prstGeom prst="rect">
            <a:avLst/>
          </a:prstGeom>
          <a:noFill/>
          <a:ln cap="flat" cmpd="sng" w="9525">
            <a:solidFill>
              <a:srgbClr val="43434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Image Related to Episode</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19"/>
          <p:cNvSpPr txBox="1"/>
          <p:nvPr/>
        </p:nvSpPr>
        <p:spPr>
          <a:xfrm>
            <a:off x="335625" y="173000"/>
            <a:ext cx="8627700" cy="1116900"/>
          </a:xfrm>
          <a:prstGeom prst="rect">
            <a:avLst/>
          </a:prstGeom>
          <a:no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4200"/>
              <a:t>Header</a:t>
            </a:r>
            <a:endParaRPr sz="4200"/>
          </a:p>
        </p:txBody>
      </p:sp>
      <p:sp>
        <p:nvSpPr>
          <p:cNvPr id="140" name="Google Shape;140;p19"/>
          <p:cNvSpPr txBox="1"/>
          <p:nvPr/>
        </p:nvSpPr>
        <p:spPr>
          <a:xfrm>
            <a:off x="2439156" y="953518"/>
            <a:ext cx="4299900" cy="252300"/>
          </a:xfrm>
          <a:prstGeom prst="rect">
            <a:avLst/>
          </a:prstGeom>
          <a:noFill/>
          <a:ln cap="flat" cmpd="sng" w="9525">
            <a:solidFill>
              <a:srgbClr val="434343"/>
            </a:solidFill>
            <a:prstDash val="solid"/>
            <a:round/>
            <a:headEnd len="sm" w="sm" type="none"/>
            <a:tailEnd len="sm" w="sm" type="none"/>
          </a:ln>
        </p:spPr>
        <p:txBody>
          <a:bodyPr anchorCtr="0" anchor="ctr" bIns="91425" lIns="91425" spcFirstLastPara="1" rIns="91425" wrap="square" tIns="91425">
            <a:noAutofit/>
          </a:bodyPr>
          <a:lstStyle/>
          <a:p>
            <a:pPr indent="0" lvl="0" marL="1828800" rtl="0" algn="l">
              <a:spcBef>
                <a:spcPts val="0"/>
              </a:spcBef>
              <a:spcAft>
                <a:spcPts val="0"/>
              </a:spcAft>
              <a:buNone/>
            </a:pPr>
            <a:r>
              <a:rPr lang="en"/>
              <a:t>Tagline</a:t>
            </a:r>
            <a:endParaRPr/>
          </a:p>
        </p:txBody>
      </p:sp>
      <p:sp>
        <p:nvSpPr>
          <p:cNvPr id="141" name="Google Shape;141;p19"/>
          <p:cNvSpPr txBox="1"/>
          <p:nvPr/>
        </p:nvSpPr>
        <p:spPr>
          <a:xfrm>
            <a:off x="376575" y="1918975"/>
            <a:ext cx="8326200" cy="2627100"/>
          </a:xfrm>
          <a:prstGeom prst="rect">
            <a:avLst/>
          </a:prstGeom>
          <a:no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42" name="Google Shape;142;p19"/>
          <p:cNvSpPr txBox="1"/>
          <p:nvPr/>
        </p:nvSpPr>
        <p:spPr>
          <a:xfrm>
            <a:off x="8948608" y="2217838"/>
            <a:ext cx="2307000" cy="440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3" name="Google Shape;143;p19"/>
          <p:cNvSpPr txBox="1"/>
          <p:nvPr/>
        </p:nvSpPr>
        <p:spPr>
          <a:xfrm>
            <a:off x="376575" y="1917650"/>
            <a:ext cx="8326200" cy="1511400"/>
          </a:xfrm>
          <a:prstGeom prst="rect">
            <a:avLst/>
          </a:prstGeom>
          <a:no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Brief introduction to the transcripts.</a:t>
            </a:r>
            <a:endParaRPr/>
          </a:p>
        </p:txBody>
      </p:sp>
      <p:sp>
        <p:nvSpPr>
          <p:cNvPr id="144" name="Google Shape;144;p19"/>
          <p:cNvSpPr txBox="1"/>
          <p:nvPr/>
        </p:nvSpPr>
        <p:spPr>
          <a:xfrm>
            <a:off x="400701" y="3429050"/>
            <a:ext cx="8301900" cy="1116900"/>
          </a:xfrm>
          <a:prstGeom prst="rect">
            <a:avLst/>
          </a:prstGeom>
          <a:noFill/>
          <a:ln>
            <a:noFill/>
          </a:ln>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
              <a:t>Episode 1 [Link to a PDF download}</a:t>
            </a:r>
            <a:endParaRPr/>
          </a:p>
        </p:txBody>
      </p:sp>
      <p:sp>
        <p:nvSpPr>
          <p:cNvPr id="145" name="Google Shape;145;p19"/>
          <p:cNvSpPr txBox="1"/>
          <p:nvPr/>
        </p:nvSpPr>
        <p:spPr>
          <a:xfrm>
            <a:off x="335625" y="1289900"/>
            <a:ext cx="2187000" cy="342000"/>
          </a:xfrm>
          <a:prstGeom prst="rect">
            <a:avLst/>
          </a:prstGeom>
          <a:no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lang="en"/>
              <a:t>Home</a:t>
            </a:r>
            <a:endParaRPr/>
          </a:p>
        </p:txBody>
      </p:sp>
      <p:sp>
        <p:nvSpPr>
          <p:cNvPr id="146" name="Google Shape;146;p19"/>
          <p:cNvSpPr txBox="1"/>
          <p:nvPr/>
        </p:nvSpPr>
        <p:spPr>
          <a:xfrm>
            <a:off x="2734097" y="1289900"/>
            <a:ext cx="2187000" cy="342000"/>
          </a:xfrm>
          <a:prstGeom prst="rect">
            <a:avLst/>
          </a:prstGeom>
          <a:no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lang="en"/>
              <a:t>About</a:t>
            </a:r>
            <a:endParaRPr/>
          </a:p>
        </p:txBody>
      </p:sp>
      <p:sp>
        <p:nvSpPr>
          <p:cNvPr id="147" name="Google Shape;147;p19"/>
          <p:cNvSpPr txBox="1"/>
          <p:nvPr/>
        </p:nvSpPr>
        <p:spPr>
          <a:xfrm>
            <a:off x="5132568" y="1289900"/>
            <a:ext cx="2187000" cy="342000"/>
          </a:xfrm>
          <a:prstGeom prst="rect">
            <a:avLst/>
          </a:prstGeom>
          <a:no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lang="en">
                <a:highlight>
                  <a:srgbClr val="FFFF00"/>
                </a:highlight>
              </a:rPr>
              <a:t>Transcripts</a:t>
            </a:r>
            <a:endParaRPr>
              <a:highlight>
                <a:srgbClr val="FFFF00"/>
              </a:highlight>
            </a:endParaRPr>
          </a:p>
        </p:txBody>
      </p:sp>
      <p:sp>
        <p:nvSpPr>
          <p:cNvPr id="148" name="Google Shape;148;p19"/>
          <p:cNvSpPr txBox="1"/>
          <p:nvPr/>
        </p:nvSpPr>
        <p:spPr>
          <a:xfrm>
            <a:off x="7531050" y="1289900"/>
            <a:ext cx="990900" cy="342000"/>
          </a:xfrm>
          <a:prstGeom prst="rect">
            <a:avLst/>
          </a:prstGeom>
          <a:no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 sz="1100"/>
              <a:t>Search Icon</a:t>
            </a:r>
            <a:endParaRPr sz="1100"/>
          </a:p>
        </p:txBody>
      </p:sp>
      <p:sp>
        <p:nvSpPr>
          <p:cNvPr id="149" name="Google Shape;149;p19"/>
          <p:cNvSpPr txBox="1"/>
          <p:nvPr/>
        </p:nvSpPr>
        <p:spPr>
          <a:xfrm>
            <a:off x="257025" y="4624425"/>
            <a:ext cx="8784900" cy="519000"/>
          </a:xfrm>
          <a:prstGeom prst="rect">
            <a:avLst/>
          </a:prstGeom>
          <a:no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Footer</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p20"/>
          <p:cNvSpPr txBox="1"/>
          <p:nvPr>
            <p:ph type="title"/>
          </p:nvPr>
        </p:nvSpPr>
        <p:spPr>
          <a:xfrm>
            <a:off x="311700" y="34977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Summary and Plans</a:t>
            </a:r>
            <a:endParaRPr/>
          </a:p>
        </p:txBody>
      </p:sp>
      <p:sp>
        <p:nvSpPr>
          <p:cNvPr id="155" name="Google Shape;155;p20"/>
          <p:cNvSpPr txBox="1"/>
          <p:nvPr>
            <p:ph idx="1" type="body"/>
          </p:nvPr>
        </p:nvSpPr>
        <p:spPr>
          <a:xfrm>
            <a:off x="311700" y="863550"/>
            <a:ext cx="8520600" cy="4146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300"/>
              <a:t>Summary</a:t>
            </a:r>
            <a:r>
              <a:rPr lang="en" sz="1300"/>
              <a:t>: Essentially, I want this to be a podcast dealing with existential horror. The main character is in a dislodged house, drifting through a seemingly infinite void. In this instance, vagueness is the key to selling the horror. What the main character experiences must be difficult to totally describe. The website should reflect this feeling. The images should be </a:t>
            </a:r>
            <a:r>
              <a:rPr lang="en" sz="1300"/>
              <a:t>recognizable</a:t>
            </a:r>
            <a:r>
              <a:rPr lang="en" sz="1300"/>
              <a:t> but generic enough to leave some mystery, so I’m </a:t>
            </a:r>
            <a:r>
              <a:rPr lang="en" sz="1300"/>
              <a:t>imagining</a:t>
            </a:r>
            <a:r>
              <a:rPr lang="en" sz="1300"/>
              <a:t> they will be mostly free images I find online.  The descriptions for each episode will understate the </a:t>
            </a:r>
            <a:r>
              <a:rPr lang="en" sz="1300"/>
              <a:t>horrific</a:t>
            </a:r>
            <a:r>
              <a:rPr lang="en" sz="1300"/>
              <a:t> aspects of each episode. It’s also important that the descriptions are short so not to bury the podcast playbar. </a:t>
            </a:r>
            <a:endParaRPr sz="1300"/>
          </a:p>
          <a:p>
            <a:pPr indent="0" lvl="0" marL="0" rtl="0" algn="l">
              <a:spcBef>
                <a:spcPts val="1600"/>
              </a:spcBef>
              <a:spcAft>
                <a:spcPts val="0"/>
              </a:spcAft>
              <a:buNone/>
            </a:pPr>
            <a:r>
              <a:rPr b="1" lang="en" sz="1300"/>
              <a:t>Skills/Knowledge:</a:t>
            </a:r>
            <a:r>
              <a:rPr lang="en" sz="1300"/>
              <a:t>  I’ve had previous </a:t>
            </a:r>
            <a:r>
              <a:rPr lang="en" sz="1300"/>
              <a:t>experience</a:t>
            </a:r>
            <a:r>
              <a:rPr lang="en" sz="1300"/>
              <a:t> writing 5-10 minute scripts for the stage and screen. I’m currently writing scripts for a news radio station. I should be able to combine both of those experiences to write stories for radio. I also know how to record audio and edit it on Adobe Audition.</a:t>
            </a:r>
            <a:endParaRPr sz="1300"/>
          </a:p>
          <a:p>
            <a:pPr indent="0" lvl="0" marL="0" rtl="0" algn="l">
              <a:spcBef>
                <a:spcPts val="1600"/>
              </a:spcBef>
              <a:spcAft>
                <a:spcPts val="1600"/>
              </a:spcAft>
              <a:buNone/>
            </a:pPr>
            <a:r>
              <a:t/>
            </a:r>
            <a:endParaRPr sz="13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p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t>Summary and Plans Pt 2.</a:t>
            </a:r>
            <a:endParaRPr/>
          </a:p>
          <a:p>
            <a:pPr indent="0" lvl="0" marL="0" rtl="0" algn="l">
              <a:spcBef>
                <a:spcPts val="0"/>
              </a:spcBef>
              <a:spcAft>
                <a:spcPts val="0"/>
              </a:spcAft>
              <a:buNone/>
            </a:pPr>
            <a:r>
              <a:t/>
            </a:r>
            <a:endParaRPr/>
          </a:p>
        </p:txBody>
      </p:sp>
      <p:sp>
        <p:nvSpPr>
          <p:cNvPr id="161" name="Google Shape;161;p21"/>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300"/>
              <a:t>What do I need:</a:t>
            </a:r>
            <a:r>
              <a:rPr lang="en" sz="1300"/>
              <a:t>  I’ll mainly need to learn about how I can upload a podcast to Wordpress. I have found a service that should help with that - “buzzsprout” -  but I have never put a podcast on a Wordpress site before. I’m also still learning Wordpress in general, so it’s not unlikely I have yet to encounter some further problems with the website that I will need to solve. I will also need to improve my voice. I’m not an actor, and I don’t expect to develop the perfect radio voice before the end of July; however, I should be able to improve my delivery by practicing and listening to other examples.</a:t>
            </a:r>
            <a:endParaRPr sz="1300"/>
          </a:p>
          <a:p>
            <a:pPr indent="0" lvl="0" marL="0" rtl="0" algn="l">
              <a:spcBef>
                <a:spcPts val="1600"/>
              </a:spcBef>
              <a:spcAft>
                <a:spcPts val="0"/>
              </a:spcAft>
              <a:buNone/>
            </a:pPr>
            <a:r>
              <a:rPr b="1" lang="en" sz="1300"/>
              <a:t>Outline:</a:t>
            </a:r>
            <a:r>
              <a:rPr lang="en" sz="1300"/>
              <a:t> </a:t>
            </a:r>
            <a:r>
              <a:rPr lang="en" sz="1300">
                <a:solidFill>
                  <a:schemeClr val="dk1"/>
                </a:solidFill>
              </a:rPr>
              <a:t>By the 6th,  I will  have the wireframing done and the drafting text done. Drafting text will include </a:t>
            </a:r>
            <a:r>
              <a:rPr i="1" lang="en" sz="1300">
                <a:solidFill>
                  <a:schemeClr val="dk1"/>
                </a:solidFill>
              </a:rPr>
              <a:t>very</a:t>
            </a:r>
            <a:r>
              <a:rPr lang="en" sz="1300">
                <a:solidFill>
                  <a:schemeClr val="dk1"/>
                </a:solidFill>
              </a:rPr>
              <a:t> rough scripts by necessity, or at the very least a comprehensive outline. By the 10th I want to implement revisions to the project and continue to flesh out scripts.  By the 17</a:t>
            </a:r>
            <a:r>
              <a:rPr baseline="30000" lang="en" sz="1300">
                <a:solidFill>
                  <a:schemeClr val="dk1"/>
                </a:solidFill>
              </a:rPr>
              <a:t>th</a:t>
            </a:r>
            <a:r>
              <a:rPr lang="en" sz="1300">
                <a:solidFill>
                  <a:schemeClr val="dk1"/>
                </a:solidFill>
              </a:rPr>
              <a:t> I want at least 3 scripts revised and broadcast ready. By the week of the 24</a:t>
            </a:r>
            <a:r>
              <a:rPr baseline="30000" lang="en" sz="1300">
                <a:solidFill>
                  <a:schemeClr val="dk1"/>
                </a:solidFill>
              </a:rPr>
              <a:t>th</a:t>
            </a:r>
            <a:r>
              <a:rPr lang="en" sz="1300">
                <a:solidFill>
                  <a:schemeClr val="dk1"/>
                </a:solidFill>
              </a:rPr>
              <a:t>, I want the scripts finished and reviewed. I also want to have published all of the pages in my website. I will start recording as soon as peer review is done and I have edited the written portion of my work. By the 31</a:t>
            </a:r>
            <a:r>
              <a:rPr baseline="30000" lang="en" sz="1300">
                <a:solidFill>
                  <a:schemeClr val="dk1"/>
                </a:solidFill>
              </a:rPr>
              <a:t>st</a:t>
            </a:r>
            <a:r>
              <a:rPr lang="en" sz="1300">
                <a:solidFill>
                  <a:schemeClr val="dk1"/>
                </a:solidFill>
              </a:rPr>
              <a:t>, I want to have recorded, edited, and uploaded my work onto my website.</a:t>
            </a:r>
            <a:endParaRPr sz="1300">
              <a:solidFill>
                <a:schemeClr val="dk1"/>
              </a:solidFill>
            </a:endParaRPr>
          </a:p>
          <a:p>
            <a:pPr indent="0" lvl="0" marL="0" rtl="0" algn="l">
              <a:spcBef>
                <a:spcPts val="1600"/>
              </a:spcBef>
              <a:spcAft>
                <a:spcPts val="0"/>
              </a:spcAft>
              <a:buNone/>
            </a:pPr>
            <a:r>
              <a:t/>
            </a:r>
            <a:endParaRPr sz="1300"/>
          </a:p>
          <a:p>
            <a:pPr indent="0" lvl="0" marL="0" rtl="0" algn="l">
              <a:spcBef>
                <a:spcPts val="1600"/>
              </a:spcBef>
              <a:spcAft>
                <a:spcPts val="1600"/>
              </a:spcAft>
              <a:buNone/>
            </a:pPr>
            <a:r>
              <a:t/>
            </a:r>
            <a:endParaRPr sz="1300"/>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